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7" d="100"/>
          <a:sy n="67" d="100"/>
        </p:scale>
        <p:origin x="-60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457200" y="3699804"/>
            <a:ext cx="8305800" cy="1143000"/>
          </a:xfrm>
        </p:spPr>
        <p:txBody>
          <a:bodyPr>
            <a:noAutofit/>
          </a:bodyPr>
          <a:lstStyle>
            <a:lvl1pPr marL="0" indent="0" algn="ctr">
              <a:buNone/>
              <a:defRPr sz="2200" spc="10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Заголовок 27"/>
          <p:cNvSpPr>
            <a:spLocks noGrp="1"/>
          </p:cNvSpPr>
          <p:nvPr>
            <p:ph type="ctrTitle"/>
          </p:nvPr>
        </p:nvSpPr>
        <p:spPr>
          <a:xfrm>
            <a:off x="457200" y="1433732"/>
            <a:ext cx="8305800" cy="1981200"/>
          </a:xfrm>
          <a:ln w="6350" cap="rnd">
            <a:noFill/>
          </a:ln>
        </p:spPr>
        <p:txBody>
          <a:bodyPr anchor="b" anchorCtr="0">
            <a:noAutofit/>
          </a:bodyPr>
          <a:lstStyle>
            <a:lvl1pPr algn="ctr">
              <a:defRPr lang="en-US" sz="4800" b="0" dirty="0">
                <a:ln w="3200">
                  <a:solidFill>
                    <a:schemeClr val="bg2">
                      <a:shade val="7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50800" dist="25400" dir="13500000">
                    <a:srgbClr val="000000">
                      <a:alpha val="70000"/>
                    </a:srgb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1463626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>
            <a:off x="4708574" y="3550126"/>
            <a:ext cx="2971800" cy="1588"/>
          </a:xfrm>
          <a:prstGeom prst="line">
            <a:avLst/>
          </a:prstGeom>
          <a:ln w="9525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Овал 13"/>
          <p:cNvSpPr/>
          <p:nvPr/>
        </p:nvSpPr>
        <p:spPr>
          <a:xfrm>
            <a:off x="4540348" y="3526302"/>
            <a:ext cx="45720" cy="45720"/>
          </a:xfrm>
          <a:prstGeom prst="ellipse">
            <a:avLst/>
          </a:prstGeom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2">
            <a:schemeClr val="accent2"/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Дата 1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13.01.2013</a:t>
            </a:fld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одержимое 8"/>
          <p:cNvSpPr>
            <a:spLocks noGrp="1"/>
          </p:cNvSpPr>
          <p:nvPr>
            <p:ph idx="1"/>
          </p:nvPr>
        </p:nvSpPr>
        <p:spPr>
          <a:xfrm>
            <a:off x="457200" y="1524000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13.01.2013</a:t>
            </a:fld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5"/>
          </p:nvPr>
        </p:nvSpPr>
        <p:spPr/>
        <p:txBody>
          <a:bodyPr/>
          <a:lstStyle>
            <a:lvl1pPr algn="ctr">
              <a:defRPr/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6" name="Нижний колонтитул 15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3505200"/>
            <a:ext cx="7924800" cy="1371600"/>
          </a:xfrm>
        </p:spPr>
        <p:txBody>
          <a:bodyPr>
            <a:noAutofit/>
          </a:bodyPr>
          <a:lstStyle>
            <a:lvl1pPr algn="l" rtl="0">
              <a:spcBef>
                <a:spcPct val="0"/>
              </a:spcBef>
              <a:buNone/>
              <a:defRPr lang="en-US" sz="4800" b="0" dirty="0">
                <a:ln w="3200">
                  <a:solidFill>
                    <a:schemeClr val="bg2">
                      <a:shade val="25000"/>
                      <a:alpha val="25000"/>
                    </a:schemeClr>
                  </a:solidFill>
                  <a:prstDash val="solid"/>
                  <a:round/>
                </a:ln>
                <a:solidFill>
                  <a:srgbClr val="F9F9F9"/>
                </a:solidFill>
                <a:effectLst>
                  <a:innerShdw blurRad="38100" dist="25400" dir="13500000">
                    <a:prstClr val="black">
                      <a:alpha val="70000"/>
                    </a:prstClr>
                  </a:inn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85800" y="4958864"/>
            <a:ext cx="7924800" cy="984736"/>
          </a:xfrm>
        </p:spPr>
        <p:txBody>
          <a:bodyPr anchor="t"/>
          <a:lstStyle>
            <a:lvl1pPr marL="0" indent="0">
              <a:buNone/>
              <a:defRPr sz="2000" spc="10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7" name="Прямая соединительная линия 6"/>
          <p:cNvCxnSpPr/>
          <p:nvPr/>
        </p:nvCxnSpPr>
        <p:spPr>
          <a:xfrm>
            <a:off x="685800" y="4916992"/>
            <a:ext cx="7924800" cy="4301"/>
          </a:xfrm>
          <a:prstGeom prst="line">
            <a:avLst/>
          </a:prstGeom>
          <a:noFill/>
          <a:ln w="9525" cap="flat" cmpd="sng" algn="ctr">
            <a:solidFill>
              <a:srgbClr val="E9E9E8"/>
            </a:solidFill>
            <a:prstDash val="solid"/>
          </a:ln>
          <a:effectLst>
            <a:outerShdw blurRad="31750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1"/>
          </p:nvPr>
        </p:nvSpPr>
        <p:spPr>
          <a:xfrm>
            <a:off x="457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2"/>
          </p:nvPr>
        </p:nvSpPr>
        <p:spPr>
          <a:xfrm>
            <a:off x="4648200" y="1524000"/>
            <a:ext cx="4059936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13.01.2013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  <a:sp3d prstMaterial="flat"/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2" name="Содержимое 31"/>
          <p:cNvSpPr>
            <a:spLocks noGrp="1"/>
          </p:cNvSpPr>
          <p:nvPr>
            <p:ph sz="half" idx="2"/>
          </p:nvPr>
        </p:nvSpPr>
        <p:spPr>
          <a:xfrm>
            <a:off x="457200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4" name="Содержимое 33"/>
          <p:cNvSpPr>
            <a:spLocks noGrp="1"/>
          </p:cNvSpPr>
          <p:nvPr>
            <p:ph sz="quarter" idx="4"/>
          </p:nvPr>
        </p:nvSpPr>
        <p:spPr>
          <a:xfrm>
            <a:off x="4649788" y="2201896"/>
            <a:ext cx="4038600" cy="391363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idx="3"/>
          </p:nvPr>
        </p:nvSpPr>
        <p:spPr>
          <a:xfrm>
            <a:off x="4648200" y="1399593"/>
            <a:ext cx="4040188" cy="762000"/>
          </a:xfrm>
          <a:noFill/>
          <a:ln w="25400" cap="rnd" cmpd="sng" algn="ctr">
            <a:noFill/>
            <a:prstDash val="solid"/>
          </a:ln>
          <a:effectLst>
            <a:softEdge rad="63500"/>
          </a:effectLst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lIns="91440" tIns="45720" rIns="91440" bIns="45720" anchor="b">
            <a:noAutofit/>
          </a:bodyPr>
          <a:lstStyle>
            <a:lvl1pPr marL="0" indent="0" algn="l">
              <a:spcBef>
                <a:spcPts val="0"/>
              </a:spcBef>
              <a:buNone/>
              <a:defRPr sz="2600" b="1" baseline="0">
                <a:solidFill>
                  <a:schemeClr val="tx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cxnSp>
        <p:nvCxnSpPr>
          <p:cNvPr id="10" name="Прямая соединительная линия 9"/>
          <p:cNvCxnSpPr/>
          <p:nvPr/>
        </p:nvCxnSpPr>
        <p:spPr>
          <a:xfrm>
            <a:off x="562945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4754880" y="2180219"/>
            <a:ext cx="3749040" cy="1588"/>
          </a:xfrm>
          <a:prstGeom prst="line">
            <a:avLst/>
          </a:prstGeom>
          <a:noFill/>
          <a:ln w="12700" cap="flat" cmpd="sng" algn="ctr">
            <a:solidFill>
              <a:schemeClr val="bg2">
                <a:tint val="20000"/>
              </a:schemeClr>
            </a:solidFill>
            <a:prstDash val="solid"/>
          </a:ln>
          <a:effectLst>
            <a:outerShdw blurRad="34925" dir="2700000" algn="tl" rotWithShape="0">
              <a:srgbClr val="000000">
                <a:alpha val="55000"/>
              </a:srgbClr>
            </a:outerShd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Содержимое 28"/>
          <p:cNvSpPr>
            <a:spLocks noGrp="1"/>
          </p:cNvSpPr>
          <p:nvPr>
            <p:ph sz="quarter" idx="1"/>
          </p:nvPr>
        </p:nvSpPr>
        <p:spPr>
          <a:xfrm>
            <a:off x="457200" y="457200"/>
            <a:ext cx="6248400" cy="5715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781800" y="1600200"/>
            <a:ext cx="1984248" cy="3733800"/>
          </a:xfrm>
        </p:spPr>
        <p:txBody>
          <a:bodyPr tIns="45720" bIns="45720"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1" name="Заголовок 30"/>
          <p:cNvSpPr>
            <a:spLocks noGrp="1"/>
          </p:cNvSpPr>
          <p:nvPr>
            <p:ph type="title"/>
          </p:nvPr>
        </p:nvSpPr>
        <p:spPr>
          <a:xfrm>
            <a:off x="6781800" y="457200"/>
            <a:ext cx="19812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29400" y="457200"/>
            <a:ext cx="2057400" cy="1066800"/>
          </a:xfrm>
        </p:spPr>
        <p:txBody>
          <a:bodyPr lIns="91440" tIns="91440" anchor="b" anchorCtr="0"/>
          <a:lstStyle>
            <a:lvl1pPr algn="l">
              <a:buNone/>
              <a:defRPr sz="1800" b="1" spc="-50" baseline="0">
                <a:ln w="3175">
                  <a:noFill/>
                </a:ln>
                <a:solidFill>
                  <a:schemeClr val="tx2"/>
                </a:solidFill>
                <a:effectLst/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457200"/>
            <a:ext cx="6019800" cy="5562600"/>
          </a:xfrm>
          <a:solidFill>
            <a:schemeClr val="tx2">
              <a:tint val="40000"/>
            </a:schemeClr>
          </a:solidFill>
          <a:effectLst>
            <a:outerShdw blurRad="88900" sx="103000" sy="103000" algn="ctr" rotWithShape="0">
              <a:prstClr val="black">
                <a:alpha val="32000"/>
              </a:prstClr>
            </a:outerShdw>
            <a:softEdge rad="127000"/>
          </a:effectLst>
        </p:spPr>
        <p:txBody>
          <a:bodyPr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629400" y="1600200"/>
            <a:ext cx="2057400" cy="4419600"/>
          </a:xfrm>
        </p:spPr>
        <p:txBody>
          <a:bodyPr anchor="t" anchorCtr="0"/>
          <a:lstStyle>
            <a:lvl1pPr marL="0" indent="0">
              <a:lnSpc>
                <a:spcPct val="125000"/>
              </a:lnSpc>
              <a:spcAft>
                <a:spcPts val="1000"/>
              </a:spcAft>
              <a:buFontTx/>
              <a:buNone/>
              <a:defRPr sz="1600" b="0">
                <a:solidFill>
                  <a:schemeClr val="tx2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Дата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13.01.2013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Текст 8"/>
          <p:cNvSpPr>
            <a:spLocks noGrp="1"/>
          </p:cNvSpPr>
          <p:nvPr>
            <p:ph type="body" idx="1"/>
          </p:nvPr>
        </p:nvSpPr>
        <p:spPr>
          <a:xfrm>
            <a:off x="457200" y="1447800"/>
            <a:ext cx="8229600" cy="46783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4" name="Дата 23"/>
          <p:cNvSpPr>
            <a:spLocks noGrp="1"/>
          </p:cNvSpPr>
          <p:nvPr>
            <p:ph type="dt" sz="half" idx="2"/>
          </p:nvPr>
        </p:nvSpPr>
        <p:spPr>
          <a:xfrm>
            <a:off x="5791200" y="6203667"/>
            <a:ext cx="2590800" cy="384048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13.01.2013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3"/>
          </p:nvPr>
        </p:nvSpPr>
        <p:spPr>
          <a:xfrm>
            <a:off x="2133600" y="6203667"/>
            <a:ext cx="358140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4"/>
          </p:nvPr>
        </p:nvSpPr>
        <p:spPr>
          <a:xfrm>
            <a:off x="8410575" y="6181531"/>
            <a:ext cx="609600" cy="457200"/>
          </a:xfrm>
          <a:prstGeom prst="rect">
            <a:avLst/>
          </a:prstGeom>
          <a:noFill/>
        </p:spPr>
        <p:txBody>
          <a:bodyPr vert="horz" lIns="0" tIns="0" rIns="0" bIns="0" anchor="ctr" anchorCtr="0">
            <a:noAutofit/>
          </a:bodyPr>
          <a:lstStyle>
            <a:lvl1pPr algn="ctr" eaLnBrk="1" latinLnBrk="0" hangingPunct="1">
              <a:defRPr kumimoji="0" sz="1600" baseline="0">
                <a:solidFill>
                  <a:schemeClr val="tx2"/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19200"/>
          </a:xfrm>
          <a:prstGeom prst="rect">
            <a:avLst/>
          </a:prstGeom>
          <a:ln w="6350" cap="rnd">
            <a:noFill/>
          </a:ln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lang="en-US" sz="4200" b="0" kern="1200" spc="-100" baseline="0" dirty="0">
          <a:ln w="3200">
            <a:solidFill>
              <a:schemeClr val="bg2">
                <a:shade val="75000"/>
                <a:alpha val="25000"/>
              </a:schemeClr>
            </a:solidFill>
            <a:prstDash val="solid"/>
            <a:round/>
          </a:ln>
          <a:solidFill>
            <a:srgbClr val="F9F9F9"/>
          </a:solidFill>
          <a:effectLst>
            <a:innerShdw blurRad="50800" dist="25400" dir="13500000">
              <a:prstClr val="black">
                <a:alpha val="70000"/>
              </a:prstClr>
            </a:innerShdw>
          </a:effectLst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2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/>
        <a:buChar char="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2pPr>
      <a:lvl3pPr marL="1005840" indent="-228600" algn="l" rtl="0" eaLnBrk="1" latinLnBrk="0" hangingPunct="1">
        <a:spcBef>
          <a:spcPts val="300"/>
        </a:spcBef>
        <a:buClr>
          <a:schemeClr val="accent2">
            <a:shade val="50000"/>
          </a:schemeClr>
        </a:buClr>
        <a:buSzPct val="85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rtl="0" eaLnBrk="1" latinLnBrk="0" hangingPunct="1">
        <a:spcBef>
          <a:spcPts val="30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55448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2860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ts val="340"/>
        </a:spcBef>
        <a:buClr>
          <a:schemeClr val="accent2">
            <a:shade val="75000"/>
          </a:schemeClr>
        </a:buClr>
        <a:buSzPct val="85000"/>
        <a:buFont typeface="Wingdings 2" pitchFamily="18" charset="2"/>
        <a:buChar char="?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9644098" y="2500306"/>
            <a:ext cx="8305800" cy="100012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142984"/>
            <a:ext cx="7772400" cy="1470025"/>
          </a:xfrm>
          <a:ln>
            <a:solidFill>
              <a:schemeClr val="bg1">
                <a:lumMod val="50000"/>
                <a:lumOff val="50000"/>
              </a:schemeClr>
            </a:solidFill>
          </a:ln>
        </p:spPr>
        <p:txBody>
          <a:bodyPr>
            <a:normAutofit fontScale="90000"/>
          </a:bodyPr>
          <a:lstStyle/>
          <a:p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smtClean="0"/>
              <a:t/>
            </a:r>
            <a:br>
              <a:rPr lang="ru-RU" b="1" dirty="0" smtClean="0"/>
            </a:br>
            <a:r>
              <a:rPr lang="ru-RU" b="1" dirty="0" err="1" smtClean="0"/>
              <a:t>Қазақстан жаһандану </a:t>
            </a:r>
            <a:br>
              <a:rPr lang="ru-RU" b="1" dirty="0" err="1" smtClean="0"/>
            </a:br>
            <a:r>
              <a:rPr lang="ru-RU" b="1" dirty="0" err="1" smtClean="0"/>
              <a:t>дәуірінде.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Рисунок 3" descr="загруженное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414" y="2714620"/>
            <a:ext cx="6858048" cy="3082449"/>
          </a:xfrm>
          <a:prstGeom prst="rect">
            <a:avLst/>
          </a:prstGeom>
        </p:spPr>
      </p:pic>
    </p:spTree>
  </p:cSld>
  <p:clrMapOvr>
    <a:masterClrMapping/>
  </p:clrMapOvr>
  <p:transition spd="slow" advTm="5000">
    <p:random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00034" y="428604"/>
            <a:ext cx="8229600" cy="4572000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Осы </a:t>
            </a:r>
            <a:r>
              <a:rPr lang="ru-RU" dirty="0" err="1" smtClean="0"/>
              <a:t>заманғы әлем жаһандану кезеңін адамзаттың біртұтас ақпарат және коммуникациялар</a:t>
            </a:r>
            <a:r>
              <a:rPr lang="ru-RU" dirty="0" smtClean="0"/>
              <a:t> </a:t>
            </a:r>
            <a:r>
              <a:rPr lang="ru-RU" dirty="0" err="1" smtClean="0"/>
              <a:t>кеңістігінде жан-жақты бірігу</a:t>
            </a:r>
            <a:r>
              <a:rPr lang="ru-RU" dirty="0" smtClean="0"/>
              <a:t>, </a:t>
            </a:r>
            <a:r>
              <a:rPr lang="ru-RU" dirty="0" err="1" smtClean="0"/>
              <a:t>бүкіл планетаның біртұтас экономикалық рыногқа айналуы</a:t>
            </a:r>
            <a:r>
              <a:rPr lang="ru-RU" dirty="0" smtClean="0"/>
              <a:t> </a:t>
            </a:r>
            <a:r>
              <a:rPr lang="ru-RU" dirty="0" err="1" smtClean="0"/>
              <a:t>дәуірін бастан</a:t>
            </a:r>
            <a:r>
              <a:rPr lang="ru-RU" dirty="0" smtClean="0"/>
              <a:t> </a:t>
            </a:r>
            <a:r>
              <a:rPr lang="ru-RU" dirty="0" err="1" smtClean="0"/>
              <a:t>кешуде</a:t>
            </a:r>
            <a:r>
              <a:rPr lang="ru-RU" dirty="0" smtClean="0"/>
              <a:t>.</a:t>
            </a:r>
          </a:p>
          <a:p>
            <a:r>
              <a:rPr lang="ru-RU" dirty="0" err="1" smtClean="0"/>
              <a:t>Жаһандық қоғам әлдеқайда ашық </a:t>
            </a:r>
            <a:r>
              <a:rPr lang="ru-RU" dirty="0" smtClean="0"/>
              <a:t>бола </a:t>
            </a:r>
            <a:r>
              <a:rPr lang="ru-RU" dirty="0" err="1" smtClean="0"/>
              <a:t>түсуде</a:t>
            </a:r>
            <a:r>
              <a:rPr lang="ru-RU" dirty="0" smtClean="0"/>
              <a:t>: </a:t>
            </a:r>
            <a:r>
              <a:rPr lang="ru-RU" dirty="0" err="1" smtClean="0"/>
              <a:t>капиталдың</a:t>
            </a:r>
            <a:r>
              <a:rPr lang="ru-RU" dirty="0" smtClean="0"/>
              <a:t>, </a:t>
            </a:r>
            <a:r>
              <a:rPr lang="ru-RU" dirty="0" err="1" smtClean="0"/>
              <a:t>қаржылардың</a:t>
            </a:r>
            <a:r>
              <a:rPr lang="ru-RU" dirty="0" smtClean="0"/>
              <a:t>, </a:t>
            </a:r>
            <a:r>
              <a:rPr lang="ru-RU" dirty="0" err="1" smtClean="0"/>
              <a:t>адамдардың</a:t>
            </a:r>
            <a:r>
              <a:rPr lang="ru-RU" dirty="0" smtClean="0"/>
              <a:t>, </a:t>
            </a:r>
            <a:r>
              <a:rPr lang="ru-RU" dirty="0" err="1" smtClean="0"/>
              <a:t>ақпараттың еркін</a:t>
            </a:r>
            <a:r>
              <a:rPr lang="ru-RU" dirty="0" smtClean="0"/>
              <a:t> </a:t>
            </a:r>
            <a:r>
              <a:rPr lang="ru-RU" dirty="0" err="1" smtClean="0"/>
              <a:t>қозғалысы </a:t>
            </a:r>
            <a:r>
              <a:rPr lang="ru-RU" dirty="0" smtClean="0"/>
              <a:t>осы </a:t>
            </a:r>
            <a:r>
              <a:rPr lang="ru-RU" dirty="0" err="1" smtClean="0"/>
              <a:t>заманғы </a:t>
            </a:r>
            <a:r>
              <a:rPr lang="ru-RU" dirty="0" smtClean="0"/>
              <a:t>«</a:t>
            </a:r>
            <a:r>
              <a:rPr lang="ru-RU" dirty="0" err="1" smtClean="0"/>
              <a:t>шекараларсыз</a:t>
            </a:r>
            <a:r>
              <a:rPr lang="ru-RU" dirty="0" smtClean="0"/>
              <a:t> </a:t>
            </a:r>
            <a:r>
              <a:rPr lang="ru-RU" dirty="0" err="1" smtClean="0"/>
              <a:t>әлем</a:t>
            </a:r>
            <a:r>
              <a:rPr lang="ru-RU" dirty="0" smtClean="0"/>
              <a:t>» </a:t>
            </a:r>
            <a:r>
              <a:rPr lang="ru-RU" dirty="0" err="1" smtClean="0"/>
              <a:t>тұжырымдамасының негізіне</a:t>
            </a:r>
            <a:r>
              <a:rPr lang="ru-RU" dirty="0" smtClean="0"/>
              <a:t> </a:t>
            </a:r>
            <a:r>
              <a:rPr lang="ru-RU" dirty="0" err="1" smtClean="0"/>
              <a:t>айналды</a:t>
            </a:r>
            <a:r>
              <a:rPr lang="ru-RU" dirty="0" smtClean="0"/>
              <a:t>.</a:t>
            </a:r>
          </a:p>
          <a:p>
            <a:r>
              <a:rPr lang="ru-RU" sz="28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Жаһандануға қандай факторлар</a:t>
            </a:r>
            <a:r>
              <a:rPr lang="ru-RU" sz="2800" dirty="0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 </a:t>
            </a:r>
            <a:r>
              <a:rPr lang="ru-RU" sz="2800" dirty="0" err="1" smtClean="0">
                <a:solidFill>
                  <a:schemeClr val="accent6">
                    <a:lumMod val="60000"/>
                    <a:lumOff val="40000"/>
                  </a:schemeClr>
                </a:solidFill>
              </a:rPr>
              <a:t>жәрдемдесуде?</a:t>
            </a:r>
            <a:endParaRPr lang="ru-RU" sz="2800" dirty="0" smtClean="0">
              <a:solidFill>
                <a:schemeClr val="accent6">
                  <a:lumMod val="60000"/>
                  <a:lumOff val="40000"/>
                </a:schemeClr>
              </a:solidFill>
            </a:endParaRP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429784" y="2285992"/>
            <a:ext cx="8229600" cy="1219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image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7224" y="4714884"/>
            <a:ext cx="7072362" cy="1714500"/>
          </a:xfrm>
          <a:prstGeom prst="rect">
            <a:avLst/>
          </a:prstGeom>
        </p:spPr>
      </p:pic>
    </p:spTree>
  </p:cSld>
  <p:clrMapOvr>
    <a:masterClrMapping/>
  </p:clrMapOvr>
  <p:transition spd="slow" advTm="15000">
    <p:pull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285728"/>
            <a:ext cx="8229600" cy="6143668"/>
          </a:xfrm>
        </p:spPr>
        <p:txBody>
          <a:bodyPr>
            <a:normAutofit fontScale="85000" lnSpcReduction="20000"/>
          </a:bodyPr>
          <a:lstStyle/>
          <a:p>
            <a:r>
              <a:rPr lang="ru-RU" dirty="0" err="1" smtClean="0"/>
              <a:t>Бірінші</a:t>
            </a:r>
            <a:r>
              <a:rPr lang="ru-RU" dirty="0" smtClean="0"/>
              <a:t> </a:t>
            </a:r>
            <a:r>
              <a:rPr lang="ru-RU" dirty="0" err="1" smtClean="0"/>
              <a:t>кезекте</a:t>
            </a:r>
            <a:r>
              <a:rPr lang="ru-RU" dirty="0" smtClean="0"/>
              <a:t>, </a:t>
            </a:r>
            <a:r>
              <a:rPr lang="ru-RU" dirty="0" err="1" smtClean="0"/>
              <a:t>бұл тараулардың елдер</a:t>
            </a:r>
            <a:r>
              <a:rPr lang="ru-RU" dirty="0" smtClean="0"/>
              <a:t> мен экономика сектор-лары </a:t>
            </a:r>
            <a:r>
              <a:rPr lang="ru-RU" dirty="0" err="1" smtClean="0"/>
              <a:t>арасындағы қозғалысы</a:t>
            </a:r>
            <a:r>
              <a:rPr lang="ru-RU" dirty="0" smtClean="0"/>
              <a:t>. </a:t>
            </a:r>
            <a:r>
              <a:rPr lang="ru-RU" dirty="0" err="1" smtClean="0"/>
              <a:t>Сауда-саттықты өрістету экономи-каның дамуы</a:t>
            </a:r>
            <a:r>
              <a:rPr lang="ru-RU" dirty="0" smtClean="0"/>
              <a:t> мен </a:t>
            </a:r>
            <a:r>
              <a:rPr lang="ru-RU" dirty="0" err="1" smtClean="0"/>
              <a:t>өсуі үшін стратегиялық тұрғыда қажет</a:t>
            </a:r>
            <a:r>
              <a:rPr lang="ru-RU" dirty="0" smtClean="0"/>
              <a:t>. </a:t>
            </a:r>
            <a:r>
              <a:rPr lang="ru-RU" dirty="0" err="1" smtClean="0"/>
              <a:t>Жаһан-дану жолындағы екінші</a:t>
            </a:r>
            <a:r>
              <a:rPr lang="ru-RU" dirty="0" smtClean="0"/>
              <a:t> </a:t>
            </a:r>
            <a:r>
              <a:rPr lang="ru-RU" dirty="0" err="1" smtClean="0"/>
              <a:t>қадам капиталдардың еркін</a:t>
            </a:r>
            <a:r>
              <a:rPr lang="ru-RU" dirty="0" smtClean="0"/>
              <a:t> </a:t>
            </a:r>
            <a:r>
              <a:rPr lang="ru-RU" dirty="0" err="1" smtClean="0"/>
              <a:t>қозғалысы.</a:t>
            </a:r>
            <a:r>
              <a:rPr lang="ru-RU" dirty="0" smtClean="0"/>
              <a:t> </a:t>
            </a:r>
            <a:r>
              <a:rPr lang="ru-RU" dirty="0" err="1" smtClean="0"/>
              <a:t>Мысалы</a:t>
            </a:r>
            <a:r>
              <a:rPr lang="ru-RU" dirty="0" smtClean="0"/>
              <a:t>, </a:t>
            </a:r>
            <a:r>
              <a:rPr lang="ru-RU" dirty="0" err="1" smtClean="0"/>
              <a:t>соңғы </a:t>
            </a:r>
            <a:r>
              <a:rPr lang="ru-RU" dirty="0" smtClean="0"/>
              <a:t>20-жылдарда </a:t>
            </a:r>
            <a:r>
              <a:rPr lang="ru-RU" dirty="0" err="1" smtClean="0"/>
              <a:t>дамушы</a:t>
            </a:r>
            <a:r>
              <a:rPr lang="ru-RU" dirty="0" smtClean="0"/>
              <a:t> </a:t>
            </a:r>
            <a:r>
              <a:rPr lang="ru-RU" dirty="0" err="1" smtClean="0"/>
              <a:t>елдерге</a:t>
            </a:r>
            <a:r>
              <a:rPr lang="ru-RU" dirty="0" smtClean="0"/>
              <a:t> </a:t>
            </a:r>
            <a:r>
              <a:rPr lang="ru-RU" dirty="0" err="1" smtClean="0"/>
              <a:t>тікелей</a:t>
            </a:r>
            <a:r>
              <a:rPr lang="ru-RU" dirty="0" smtClean="0"/>
              <a:t> </a:t>
            </a:r>
            <a:r>
              <a:rPr lang="ru-RU" dirty="0" err="1" smtClean="0"/>
              <a:t>шетелдік</a:t>
            </a:r>
            <a:r>
              <a:rPr lang="ru-RU" dirty="0" smtClean="0"/>
              <a:t> </a:t>
            </a:r>
            <a:r>
              <a:rPr lang="ru-RU" dirty="0" err="1" smtClean="0"/>
              <a:t>инвестициялардың ағыны жүздеген есе</a:t>
            </a:r>
            <a:r>
              <a:rPr lang="ru-RU" dirty="0" smtClean="0"/>
              <a:t> </a:t>
            </a:r>
            <a:r>
              <a:rPr lang="ru-RU" dirty="0" err="1" smtClean="0"/>
              <a:t>өсті</a:t>
            </a:r>
            <a:r>
              <a:rPr lang="ru-RU" dirty="0" smtClean="0"/>
              <a:t>. </a:t>
            </a:r>
            <a:r>
              <a:rPr lang="ru-RU" dirty="0" err="1" smtClean="0"/>
              <a:t>Үшіншіден, адам-дардың кедергісіз</a:t>
            </a:r>
            <a:r>
              <a:rPr lang="ru-RU" dirty="0" smtClean="0"/>
              <a:t> </a:t>
            </a:r>
            <a:r>
              <a:rPr lang="ru-RU" dirty="0" err="1" smtClean="0"/>
              <a:t>қозғалысы.</a:t>
            </a:r>
            <a:r>
              <a:rPr lang="ru-RU" dirty="0" smtClean="0"/>
              <a:t> </a:t>
            </a:r>
            <a:r>
              <a:rPr lang="ru-RU" dirty="0" err="1" smtClean="0"/>
              <a:t>Бүгінде әлемде елеулі</a:t>
            </a:r>
            <a:r>
              <a:rPr lang="ru-RU" dirty="0" smtClean="0"/>
              <a:t> </a:t>
            </a:r>
            <a:r>
              <a:rPr lang="ru-RU" dirty="0" err="1" smtClean="0"/>
              <a:t>көші-қон өзгерістері жүріп жатыр</a:t>
            </a:r>
            <a:r>
              <a:rPr lang="ru-RU" dirty="0" smtClean="0"/>
              <a:t>, </a:t>
            </a:r>
            <a:r>
              <a:rPr lang="ru-RU" dirty="0" err="1" smtClean="0"/>
              <a:t>Батыс</a:t>
            </a:r>
            <a:r>
              <a:rPr lang="ru-RU" dirty="0" smtClean="0"/>
              <a:t> </a:t>
            </a:r>
            <a:r>
              <a:rPr lang="ru-RU" dirty="0" err="1" smtClean="0"/>
              <a:t>елдерінде</a:t>
            </a:r>
            <a:r>
              <a:rPr lang="ru-RU" dirty="0" smtClean="0"/>
              <a:t>, </a:t>
            </a:r>
            <a:r>
              <a:rPr lang="ru-RU" dirty="0" err="1" smtClean="0"/>
              <a:t>әсіресе Еуропалық Одаққа, АҚШ-қа, Канадаға мигранттар</a:t>
            </a:r>
            <a:r>
              <a:rPr lang="ru-RU" dirty="0" smtClean="0"/>
              <a:t> </a:t>
            </a:r>
            <a:r>
              <a:rPr lang="ru-RU" dirty="0" err="1" smtClean="0"/>
              <a:t>ағыны күшейді.</a:t>
            </a:r>
            <a:r>
              <a:rPr lang="ru-RU" dirty="0" smtClean="0"/>
              <a:t> </a:t>
            </a:r>
            <a:r>
              <a:rPr lang="ru-RU" dirty="0" err="1" smtClean="0"/>
              <a:t>Төртінші-ден, жаһандану факторларының бірі</a:t>
            </a:r>
            <a:r>
              <a:rPr lang="ru-RU" dirty="0" smtClean="0"/>
              <a:t> </a:t>
            </a:r>
            <a:r>
              <a:rPr lang="ru-RU" dirty="0" err="1" smtClean="0"/>
              <a:t>халықаралық </a:t>
            </a:r>
            <a:r>
              <a:rPr lang="ru-RU" dirty="0" smtClean="0"/>
              <a:t>валюта </a:t>
            </a:r>
            <a:r>
              <a:rPr lang="ru-RU" dirty="0" err="1" smtClean="0"/>
              <a:t>рыногтарындағы валюталық операциялардың серпінді</a:t>
            </a:r>
            <a:r>
              <a:rPr lang="ru-RU" dirty="0" smtClean="0"/>
              <a:t> </a:t>
            </a:r>
            <a:r>
              <a:rPr lang="ru-RU" dirty="0" err="1" smtClean="0"/>
              <a:t>дамуы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 </a:t>
            </a:r>
            <a:r>
              <a:rPr lang="ru-RU" dirty="0" err="1" smtClean="0"/>
              <a:t>Әлемдік </a:t>
            </a:r>
            <a:r>
              <a:rPr lang="ru-RU" dirty="0" smtClean="0"/>
              <a:t>валюта </a:t>
            </a:r>
            <a:r>
              <a:rPr lang="ru-RU" dirty="0" err="1" smtClean="0"/>
              <a:t>жүйесі үш революцияны</a:t>
            </a:r>
            <a:r>
              <a:rPr lang="ru-RU" dirty="0" smtClean="0"/>
              <a:t>: </a:t>
            </a:r>
            <a:r>
              <a:rPr lang="ru-RU" dirty="0" err="1" smtClean="0"/>
              <a:t>реттеудің алынып</a:t>
            </a:r>
            <a:r>
              <a:rPr lang="ru-RU" dirty="0" smtClean="0"/>
              <a:t> </a:t>
            </a:r>
            <a:r>
              <a:rPr lang="ru-RU" dirty="0" err="1" smtClean="0"/>
              <a:t>тасталуын</a:t>
            </a:r>
            <a:r>
              <a:rPr lang="ru-RU" dirty="0" smtClean="0"/>
              <a:t>, </a:t>
            </a:r>
            <a:r>
              <a:rPr lang="ru-RU" dirty="0" err="1" smtClean="0"/>
              <a:t>интернационалдануды</a:t>
            </a:r>
            <a:r>
              <a:rPr lang="ru-RU" dirty="0" smtClean="0"/>
              <a:t> </a:t>
            </a:r>
            <a:r>
              <a:rPr lang="ru-RU" dirty="0" err="1" smtClean="0"/>
              <a:t>және инновацияны</a:t>
            </a:r>
            <a:r>
              <a:rPr lang="ru-RU" dirty="0" smtClean="0"/>
              <a:t> </a:t>
            </a:r>
            <a:r>
              <a:rPr lang="ru-RU" dirty="0" err="1" smtClean="0"/>
              <a:t>бір</a:t>
            </a:r>
            <a:r>
              <a:rPr lang="ru-RU" dirty="0" smtClean="0"/>
              <a:t> </a:t>
            </a:r>
            <a:r>
              <a:rPr lang="ru-RU" dirty="0" err="1" smtClean="0"/>
              <a:t>мезгілде</a:t>
            </a:r>
            <a:r>
              <a:rPr lang="ru-RU" dirty="0" smtClean="0"/>
              <a:t> </a:t>
            </a:r>
            <a:r>
              <a:rPr lang="ru-RU" dirty="0" err="1" smtClean="0"/>
              <a:t>бастан</a:t>
            </a:r>
            <a:r>
              <a:rPr lang="ru-RU" dirty="0" smtClean="0"/>
              <a:t> </a:t>
            </a:r>
            <a:r>
              <a:rPr lang="ru-RU" dirty="0" err="1" smtClean="0"/>
              <a:t>кешті</a:t>
            </a:r>
            <a:r>
              <a:rPr lang="ru-RU" dirty="0" smtClean="0"/>
              <a:t>. </a:t>
            </a:r>
            <a:r>
              <a:rPr lang="ru-RU" dirty="0" err="1" smtClean="0"/>
              <a:t>Бесіншіден</a:t>
            </a:r>
            <a:r>
              <a:rPr lang="ru-RU" dirty="0" smtClean="0"/>
              <a:t>, </a:t>
            </a:r>
            <a:r>
              <a:rPr lang="ru-RU" dirty="0" err="1" smtClean="0"/>
              <a:t>ақпараттың, интеллектуалдық өнім </a:t>
            </a:r>
            <a:r>
              <a:rPr lang="ru-RU" dirty="0" smtClean="0"/>
              <a:t>мен </a:t>
            </a:r>
            <a:r>
              <a:rPr lang="ru-RU" dirty="0" err="1" smtClean="0"/>
              <a:t>идеялардың еркін</a:t>
            </a:r>
            <a:r>
              <a:rPr lang="ru-RU" dirty="0" smtClean="0"/>
              <a:t> </a:t>
            </a:r>
            <a:r>
              <a:rPr lang="ru-RU" dirty="0" err="1" smtClean="0"/>
              <a:t>қозғалысы жаһандану факторларының бірі</a:t>
            </a:r>
            <a:r>
              <a:rPr lang="ru-RU" dirty="0" smtClean="0"/>
              <a:t> </a:t>
            </a:r>
            <a:r>
              <a:rPr lang="ru-RU" dirty="0" err="1" smtClean="0"/>
              <a:t>және салдары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табылады</a:t>
            </a:r>
            <a:r>
              <a:rPr lang="ru-RU" dirty="0" smtClean="0"/>
              <a:t>. </a:t>
            </a:r>
            <a:r>
              <a:rPr lang="ru-RU" dirty="0" err="1" smtClean="0"/>
              <a:t>Интернеттің, электрондық поштаның, халықаралық </a:t>
            </a:r>
            <a:r>
              <a:rPr lang="ru-RU" dirty="0" smtClean="0"/>
              <a:t>телефон </a:t>
            </a:r>
            <a:r>
              <a:rPr lang="ru-RU" dirty="0" err="1" smtClean="0"/>
              <a:t>қызметтерінің</a:t>
            </a:r>
            <a:r>
              <a:rPr lang="ru-RU" dirty="0" smtClean="0"/>
              <a:t>, </a:t>
            </a:r>
            <a:r>
              <a:rPr lang="ru-RU" dirty="0" err="1" smtClean="0"/>
              <a:t>ұялы телефон</a:t>
            </a:r>
            <a:r>
              <a:rPr lang="ru-RU" dirty="0" smtClean="0"/>
              <a:t> мен </a:t>
            </a:r>
            <a:r>
              <a:rPr lang="ru-RU" dirty="0" err="1" smtClean="0"/>
              <a:t>электрондық конференциялардың қарай дүние әлдеқайда өзара байланысты</a:t>
            </a:r>
            <a:r>
              <a:rPr lang="ru-RU" dirty="0" smtClean="0"/>
              <a:t> бола </a:t>
            </a:r>
            <a:r>
              <a:rPr lang="ru-RU" dirty="0" err="1" smtClean="0"/>
              <a:t>түсті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644098" y="2071678"/>
            <a:ext cx="8229600" cy="1219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 advTm="18000"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500042"/>
            <a:ext cx="8229600" cy="5786478"/>
          </a:xfrm>
        </p:spPr>
        <p:txBody>
          <a:bodyPr/>
          <a:lstStyle/>
          <a:p>
            <a:r>
              <a:rPr lang="ru-RU" dirty="0" err="1" smtClean="0"/>
              <a:t>Өзіміздің алдымызға стратегиялық міндет</a:t>
            </a:r>
            <a:r>
              <a:rPr lang="ru-RU" dirty="0" smtClean="0"/>
              <a:t> - </a:t>
            </a:r>
            <a:r>
              <a:rPr lang="ru-RU" dirty="0" err="1" smtClean="0"/>
              <a:t>таяудағы </a:t>
            </a:r>
            <a:r>
              <a:rPr lang="ru-RU" dirty="0" smtClean="0"/>
              <a:t>10 </a:t>
            </a:r>
            <a:r>
              <a:rPr lang="ru-RU" dirty="0" err="1" smtClean="0"/>
              <a:t>жылда</a:t>
            </a:r>
            <a:r>
              <a:rPr lang="ru-RU" dirty="0" smtClean="0"/>
              <a:t> </a:t>
            </a:r>
            <a:r>
              <a:rPr lang="ru-RU" dirty="0" err="1" smtClean="0"/>
              <a:t>елімізді</a:t>
            </a:r>
            <a:r>
              <a:rPr lang="ru-RU" dirty="0" smtClean="0"/>
              <a:t> </a:t>
            </a:r>
            <a:r>
              <a:rPr lang="ru-RU" dirty="0" err="1" smtClean="0"/>
              <a:t>әлемнің бәсекеге барынша</a:t>
            </a:r>
            <a:r>
              <a:rPr lang="ru-RU" dirty="0" smtClean="0"/>
              <a:t> </a:t>
            </a:r>
            <a:r>
              <a:rPr lang="ru-RU" dirty="0" err="1" smtClean="0"/>
              <a:t>қабілетті </a:t>
            </a:r>
            <a:r>
              <a:rPr lang="ru-RU" dirty="0" smtClean="0"/>
              <a:t>50 </a:t>
            </a:r>
            <a:r>
              <a:rPr lang="ru-RU" dirty="0" err="1" smtClean="0"/>
              <a:t>елінің қатарына шығару міндетін</a:t>
            </a:r>
            <a:r>
              <a:rPr lang="ru-RU" dirty="0" smtClean="0"/>
              <a:t> </a:t>
            </a:r>
            <a:r>
              <a:rPr lang="ru-RU" dirty="0" err="1" smtClean="0"/>
              <a:t>қоя отырып</a:t>
            </a:r>
            <a:r>
              <a:rPr lang="ru-RU" dirty="0" smtClean="0"/>
              <a:t>, </a:t>
            </a:r>
            <a:r>
              <a:rPr lang="ru-RU" dirty="0" err="1" smtClean="0"/>
              <a:t>біз</a:t>
            </a:r>
            <a:r>
              <a:rPr lang="ru-RU" dirty="0" smtClean="0"/>
              <a:t> </a:t>
            </a:r>
            <a:r>
              <a:rPr lang="ru-RU" dirty="0" err="1" smtClean="0"/>
              <a:t>ғылым </a:t>
            </a:r>
            <a:r>
              <a:rPr lang="ru-RU" dirty="0" smtClean="0"/>
              <a:t>мен </a:t>
            </a:r>
            <a:r>
              <a:rPr lang="ru-RU" dirty="0" err="1" smtClean="0"/>
              <a:t>технологияларды</a:t>
            </a:r>
            <a:r>
              <a:rPr lang="ru-RU" dirty="0" smtClean="0"/>
              <a:t> </a:t>
            </a:r>
            <a:r>
              <a:rPr lang="ru-RU" dirty="0" err="1" smtClean="0"/>
              <a:t>дамытудың</a:t>
            </a:r>
            <a:r>
              <a:rPr lang="ru-RU" dirty="0" smtClean="0"/>
              <a:t>, </a:t>
            </a:r>
            <a:r>
              <a:rPr lang="ru-RU" dirty="0" err="1" smtClean="0"/>
              <a:t>білім</a:t>
            </a:r>
            <a:r>
              <a:rPr lang="ru-RU" dirty="0" smtClean="0"/>
              <a:t> </a:t>
            </a:r>
            <a:r>
              <a:rPr lang="ru-RU" dirty="0" err="1" smtClean="0"/>
              <a:t>беруді</a:t>
            </a:r>
            <a:r>
              <a:rPr lang="ru-RU" dirty="0" smtClean="0"/>
              <a:t> </a:t>
            </a:r>
            <a:r>
              <a:rPr lang="ru-RU" dirty="0" err="1" smtClean="0"/>
              <a:t>дамытудың жаһандық үрдістерін жіті</a:t>
            </a:r>
            <a:r>
              <a:rPr lang="ru-RU" dirty="0" smtClean="0"/>
              <a:t> </a:t>
            </a:r>
            <a:r>
              <a:rPr lang="ru-RU" dirty="0" err="1" smtClean="0"/>
              <a:t>назарда</a:t>
            </a:r>
            <a:r>
              <a:rPr lang="ru-RU" dirty="0" smtClean="0"/>
              <a:t> </a:t>
            </a:r>
            <a:r>
              <a:rPr lang="ru-RU" dirty="0" err="1" smtClean="0"/>
              <a:t>ұстауға тиіспіз</a:t>
            </a:r>
            <a:r>
              <a:rPr lang="ru-RU" dirty="0" smtClean="0"/>
              <a:t>.</a:t>
            </a:r>
          </a:p>
          <a:p>
            <a:endParaRPr lang="ru-RU" sz="4800" dirty="0" smtClean="0">
              <a:solidFill>
                <a:schemeClr val="tx2">
                  <a:lumMod val="75000"/>
                </a:schemeClr>
              </a:solidFill>
            </a:endParaRPr>
          </a:p>
          <a:p>
            <a:r>
              <a:rPr lang="ru-RU" sz="4800" dirty="0" err="1" smtClean="0">
                <a:solidFill>
                  <a:schemeClr val="tx2">
                    <a:lumMod val="75000"/>
                  </a:schemeClr>
                </a:solidFill>
              </a:rPr>
              <a:t>Бұл үрдістер қандай екен</a:t>
            </a:r>
            <a:r>
              <a:rPr lang="ru-RU" sz="4800" dirty="0" smtClean="0">
                <a:solidFill>
                  <a:schemeClr val="tx2">
                    <a:lumMod val="75000"/>
                  </a:schemeClr>
                </a:solidFill>
              </a:rPr>
              <a:t>?</a:t>
            </a:r>
            <a:endParaRPr lang="ru-RU" sz="48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644098" y="2643182"/>
            <a:ext cx="8229600" cy="1219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med" advTm="15000">
    <p:pull dir="ld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643438" y="285728"/>
            <a:ext cx="4086196" cy="6072230"/>
          </a:xfrm>
        </p:spPr>
        <p:txBody>
          <a:bodyPr>
            <a:normAutofit/>
          </a:bodyPr>
          <a:lstStyle/>
          <a:p>
            <a:r>
              <a:rPr lang="ru-RU" dirty="0" err="1" smtClean="0"/>
              <a:t>Әлемдік деңгейдегі өте маңызды технологиялар</a:t>
            </a:r>
            <a:r>
              <a:rPr lang="ru-RU" dirty="0" smtClean="0"/>
              <a:t> </a:t>
            </a:r>
            <a:r>
              <a:rPr lang="ru-RU" dirty="0" err="1" smtClean="0"/>
              <a:t>шоғырына ақпараттық-коммуникациялық технологиялар</a:t>
            </a:r>
            <a:r>
              <a:rPr lang="ru-RU" dirty="0" smtClean="0"/>
              <a:t>, </a:t>
            </a:r>
            <a:r>
              <a:rPr lang="ru-RU" dirty="0" err="1" smtClean="0"/>
              <a:t>қасиеттері алдын</a:t>
            </a:r>
            <a:r>
              <a:rPr lang="ru-RU" dirty="0" smtClean="0"/>
              <a:t> ала </a:t>
            </a:r>
            <a:r>
              <a:rPr lang="ru-RU" dirty="0" err="1" smtClean="0"/>
              <a:t>белгіленген</a:t>
            </a:r>
            <a:r>
              <a:rPr lang="ru-RU" dirty="0" smtClean="0"/>
              <a:t> </a:t>
            </a:r>
            <a:r>
              <a:rPr lang="ru-RU" dirty="0" err="1" smtClean="0"/>
              <a:t>жаңа материалдардың алынуы</a:t>
            </a:r>
            <a:r>
              <a:rPr lang="ru-RU" dirty="0" smtClean="0"/>
              <a:t>, </a:t>
            </a:r>
            <a:r>
              <a:rPr lang="ru-RU" dirty="0" err="1" smtClean="0"/>
              <a:t>биотехнологиялар</a:t>
            </a:r>
            <a:r>
              <a:rPr lang="ru-RU" dirty="0" smtClean="0"/>
              <a:t>, энергия </a:t>
            </a:r>
            <a:r>
              <a:rPr lang="ru-RU" dirty="0" err="1" smtClean="0"/>
              <a:t>үнемдеу</a:t>
            </a:r>
            <a:r>
              <a:rPr lang="ru-RU" dirty="0" smtClean="0"/>
              <a:t>, </a:t>
            </a:r>
            <a:r>
              <a:rPr lang="ru-RU" dirty="0" err="1" smtClean="0"/>
              <a:t>энергияның баламалы</a:t>
            </a:r>
            <a:r>
              <a:rPr lang="ru-RU" dirty="0" smtClean="0"/>
              <a:t> </a:t>
            </a:r>
            <a:r>
              <a:rPr lang="ru-RU" dirty="0" err="1" smtClean="0"/>
              <a:t>көздерін жасау</a:t>
            </a:r>
            <a:r>
              <a:rPr lang="ru-RU" dirty="0" smtClean="0"/>
              <a:t> </a:t>
            </a:r>
            <a:r>
              <a:rPr lang="ru-RU" dirty="0" err="1" smtClean="0"/>
              <a:t>жатқызылады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01222" y="1571612"/>
            <a:ext cx="8229600" cy="1219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images (1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357166"/>
            <a:ext cx="4286280" cy="5572164"/>
          </a:xfrm>
          <a:prstGeom prst="rect">
            <a:avLst/>
          </a:prstGeom>
        </p:spPr>
      </p:pic>
    </p:spTree>
  </p:cSld>
  <p:clrMapOvr>
    <a:masterClrMapping/>
  </p:clrMapOvr>
  <p:transition spd="slow" advTm="10000"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5738834"/>
          </a:xfrm>
        </p:spPr>
        <p:txBody>
          <a:bodyPr>
            <a:normAutofit/>
          </a:bodyPr>
          <a:lstStyle/>
          <a:p>
            <a:pPr algn="just"/>
            <a:r>
              <a:rPr lang="ru-RU" dirty="0" err="1" smtClean="0"/>
              <a:t>Білім</a:t>
            </a:r>
            <a:r>
              <a:rPr lang="ru-RU" dirty="0" smtClean="0"/>
              <a:t> беру </a:t>
            </a:r>
            <a:r>
              <a:rPr lang="ru-RU" dirty="0" err="1" smtClean="0"/>
              <a:t>саласындағы жаһандану </a:t>
            </a:r>
            <a:r>
              <a:rPr lang="ru-RU" dirty="0" smtClean="0"/>
              <a:t>да </a:t>
            </a:r>
            <a:r>
              <a:rPr lang="ru-RU" dirty="0" err="1" smtClean="0"/>
              <a:t>бірқатар үрдістерімен сипатталады</a:t>
            </a:r>
            <a:r>
              <a:rPr lang="ru-RU" dirty="0" smtClean="0"/>
              <a:t>. </a:t>
            </a:r>
            <a:r>
              <a:rPr lang="ru-RU" dirty="0" err="1" smtClean="0"/>
              <a:t>Білім</a:t>
            </a:r>
            <a:r>
              <a:rPr lang="ru-RU" dirty="0" smtClean="0"/>
              <a:t> </a:t>
            </a:r>
            <a:r>
              <a:rPr lang="ru-RU" dirty="0" err="1" smtClean="0"/>
              <a:t>ақпараттық қоғамда құнның негізгі</a:t>
            </a:r>
            <a:r>
              <a:rPr lang="ru-RU" dirty="0" smtClean="0"/>
              <a:t> </a:t>
            </a:r>
            <a:r>
              <a:rPr lang="ru-RU" dirty="0" err="1" smtClean="0"/>
              <a:t>көзіне айналып</a:t>
            </a:r>
            <a:r>
              <a:rPr lang="ru-RU" dirty="0" smtClean="0"/>
              <a:t> </a:t>
            </a:r>
            <a:r>
              <a:rPr lang="ru-RU" dirty="0" err="1" smtClean="0"/>
              <a:t>барады</a:t>
            </a:r>
            <a:r>
              <a:rPr lang="ru-RU" dirty="0" smtClean="0"/>
              <a:t>. </a:t>
            </a:r>
            <a:r>
              <a:rPr lang="ru-RU" dirty="0" err="1" smtClean="0"/>
              <a:t>Білім</a:t>
            </a:r>
            <a:r>
              <a:rPr lang="ru-RU" dirty="0" smtClean="0"/>
              <a:t> беру </a:t>
            </a:r>
            <a:r>
              <a:rPr lang="ru-RU" dirty="0" err="1" smtClean="0"/>
              <a:t>ұғымының өзі өзгеруде және кеңеюде</a:t>
            </a:r>
            <a:r>
              <a:rPr lang="ru-RU" dirty="0" smtClean="0"/>
              <a:t>. </a:t>
            </a:r>
            <a:r>
              <a:rPr lang="ru-RU" dirty="0" err="1" smtClean="0"/>
              <a:t>Білім</a:t>
            </a:r>
            <a:r>
              <a:rPr lang="ru-RU" dirty="0" smtClean="0"/>
              <a:t> беру </a:t>
            </a:r>
            <a:r>
              <a:rPr lang="ru-RU" dirty="0" err="1" smtClean="0"/>
              <a:t>барған сайын</a:t>
            </a:r>
            <a:r>
              <a:rPr lang="ru-RU" dirty="0" smtClean="0"/>
              <a:t> </a:t>
            </a:r>
            <a:r>
              <a:rPr lang="ru-RU" dirty="0" err="1" smtClean="0"/>
              <a:t>көп ретте</a:t>
            </a:r>
            <a:r>
              <a:rPr lang="ru-RU" dirty="0" smtClean="0"/>
              <a:t> </a:t>
            </a:r>
            <a:r>
              <a:rPr lang="ru-RU" dirty="0" err="1" smtClean="0"/>
              <a:t>мектепте</a:t>
            </a:r>
            <a:r>
              <a:rPr lang="ru-RU" dirty="0" smtClean="0"/>
              <a:t> </a:t>
            </a:r>
            <a:r>
              <a:rPr lang="ru-RU" dirty="0" err="1" smtClean="0"/>
              <a:t>және тіпті</a:t>
            </a:r>
            <a:r>
              <a:rPr lang="ru-RU" dirty="0" smtClean="0"/>
              <a:t> </a:t>
            </a:r>
            <a:r>
              <a:rPr lang="ru-RU" dirty="0" err="1" smtClean="0"/>
              <a:t>жоғары оқу орнында</a:t>
            </a:r>
            <a:r>
              <a:rPr lang="ru-RU" dirty="0" smtClean="0"/>
              <a:t> </a:t>
            </a:r>
            <a:r>
              <a:rPr lang="ru-RU" dirty="0" err="1" smtClean="0"/>
              <a:t>оқумен бірдей</a:t>
            </a:r>
            <a:r>
              <a:rPr lang="ru-RU" dirty="0" smtClean="0"/>
              <a:t> </a:t>
            </a:r>
            <a:r>
              <a:rPr lang="ru-RU" dirty="0" err="1" smtClean="0"/>
              <a:t>түсінілуден қалады</a:t>
            </a:r>
            <a:r>
              <a:rPr lang="ru-RU" dirty="0" smtClean="0"/>
              <a:t>. </a:t>
            </a:r>
            <a:r>
              <a:rPr lang="ru-RU" dirty="0" err="1" smtClean="0"/>
              <a:t>Жеке</a:t>
            </a:r>
            <a:r>
              <a:rPr lang="ru-RU" dirty="0" smtClean="0"/>
              <a:t> </a:t>
            </a:r>
            <a:r>
              <a:rPr lang="ru-RU" dirty="0" err="1" smtClean="0"/>
              <a:t>тұлғаны функ-ционалдық әзірлеу тұжырымдамасынан жеке</a:t>
            </a:r>
            <a:r>
              <a:rPr lang="ru-RU" dirty="0" smtClean="0"/>
              <a:t> </a:t>
            </a:r>
            <a:r>
              <a:rPr lang="ru-RU" dirty="0" err="1" smtClean="0"/>
              <a:t>тұлғаны дамыту</a:t>
            </a:r>
            <a:r>
              <a:rPr lang="ru-RU" dirty="0" smtClean="0"/>
              <a:t> </a:t>
            </a:r>
            <a:r>
              <a:rPr lang="ru-RU" dirty="0" err="1" smtClean="0"/>
              <a:t>тұ-жырымдамасына көшу жүріп жатыр</a:t>
            </a:r>
            <a:r>
              <a:rPr lang="ru-RU" dirty="0" smtClean="0"/>
              <a:t>. </a:t>
            </a:r>
            <a:r>
              <a:rPr lang="ru-RU" dirty="0" err="1" smtClean="0"/>
              <a:t>Ақыр соңында білім</a:t>
            </a:r>
            <a:r>
              <a:rPr lang="ru-RU" dirty="0" smtClean="0"/>
              <a:t> </a:t>
            </a:r>
            <a:r>
              <a:rPr lang="ru-RU" dirty="0" err="1" smtClean="0"/>
              <a:t>берудің халықаралық интеграциясы</a:t>
            </a:r>
            <a:r>
              <a:rPr lang="ru-RU" dirty="0" smtClean="0"/>
              <a:t> </a:t>
            </a:r>
            <a:r>
              <a:rPr lang="ru-RU" dirty="0" err="1" smtClean="0"/>
              <a:t>дамуда</a:t>
            </a:r>
            <a:r>
              <a:rPr lang="ru-RU" dirty="0" smtClean="0"/>
              <a:t>. </a:t>
            </a:r>
            <a:r>
              <a:rPr lang="ru-RU" dirty="0" err="1" smtClean="0"/>
              <a:t>Білім</a:t>
            </a:r>
            <a:r>
              <a:rPr lang="ru-RU" dirty="0" smtClean="0"/>
              <a:t> беру </a:t>
            </a:r>
            <a:r>
              <a:rPr lang="ru-RU" dirty="0" err="1" smtClean="0"/>
              <a:t>ұлттық басымдық категориясынан</a:t>
            </a:r>
            <a:r>
              <a:rPr lang="ru-RU" dirty="0" smtClean="0"/>
              <a:t> </a:t>
            </a:r>
            <a:r>
              <a:rPr lang="ru-RU" dirty="0" err="1" smtClean="0"/>
              <a:t>әлемдік басымдық категориясына</a:t>
            </a:r>
            <a:r>
              <a:rPr lang="ru-RU" dirty="0" smtClean="0"/>
              <a:t> </a:t>
            </a:r>
            <a:r>
              <a:rPr lang="ru-RU" dirty="0" err="1" smtClean="0"/>
              <a:t>өтуде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01222" y="2571744"/>
            <a:ext cx="8229600" cy="1219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 advTm="15000">
    <p:wheel spokes="1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57200" y="357166"/>
            <a:ext cx="8229600" cy="6143668"/>
          </a:xfrm>
        </p:spPr>
        <p:txBody>
          <a:bodyPr>
            <a:normAutofit fontScale="85000" lnSpcReduction="10000"/>
          </a:bodyPr>
          <a:lstStyle/>
          <a:p>
            <a:r>
              <a:rPr lang="ru-RU" dirty="0" err="1" smtClean="0"/>
              <a:t>Технологиялық тұрғыда дамыған елдерде</a:t>
            </a:r>
            <a:r>
              <a:rPr lang="ru-RU" dirty="0" smtClean="0"/>
              <a:t> </a:t>
            </a:r>
            <a:r>
              <a:rPr lang="ru-RU" dirty="0" err="1" smtClean="0"/>
              <a:t>ғылыми талдамалар</a:t>
            </a:r>
            <a:r>
              <a:rPr lang="ru-RU" dirty="0" smtClean="0"/>
              <a:t> </a:t>
            </a:r>
            <a:r>
              <a:rPr lang="ru-RU" dirty="0" err="1" smtClean="0"/>
              <a:t>жүйесінде маманды</a:t>
            </a:r>
            <a:r>
              <a:rPr lang="ru-RU" dirty="0" smtClean="0"/>
              <a:t> </a:t>
            </a:r>
            <a:r>
              <a:rPr lang="ru-RU" dirty="0" err="1" smtClean="0"/>
              <a:t>оқытумен ғана емес</a:t>
            </a:r>
            <a:r>
              <a:rPr lang="ru-RU" dirty="0" smtClean="0"/>
              <a:t>, </a:t>
            </a:r>
            <a:r>
              <a:rPr lang="ru-RU" dirty="0" err="1" smtClean="0"/>
              <a:t>сонымен</a:t>
            </a:r>
            <a:r>
              <a:rPr lang="ru-RU" dirty="0" smtClean="0"/>
              <a:t> </a:t>
            </a:r>
            <a:r>
              <a:rPr lang="ru-RU" dirty="0" err="1" smtClean="0"/>
              <a:t>бірге</a:t>
            </a:r>
            <a:r>
              <a:rPr lang="ru-RU" dirty="0" smtClean="0"/>
              <a:t> </a:t>
            </a:r>
            <a:r>
              <a:rPr lang="ru-RU" dirty="0" err="1" smtClean="0"/>
              <a:t>техника-лық, жаратылыстану</a:t>
            </a:r>
            <a:r>
              <a:rPr lang="ru-RU" dirty="0" smtClean="0"/>
              <a:t> </a:t>
            </a:r>
            <a:r>
              <a:rPr lang="ru-RU" dirty="0" err="1" smtClean="0"/>
              <a:t>және гуманитарлық ғылымдар саласында</a:t>
            </a:r>
            <a:r>
              <a:rPr lang="ru-RU" dirty="0" smtClean="0"/>
              <a:t> </a:t>
            </a:r>
            <a:r>
              <a:rPr lang="ru-RU" dirty="0" err="1" smtClean="0"/>
              <a:t>іргелі</a:t>
            </a:r>
            <a:r>
              <a:rPr lang="ru-RU" dirty="0" smtClean="0"/>
              <a:t> </a:t>
            </a:r>
            <a:r>
              <a:rPr lang="ru-RU" dirty="0" err="1" smtClean="0"/>
              <a:t>және қолданбалы зерттеулер</a:t>
            </a:r>
            <a:r>
              <a:rPr lang="ru-RU" dirty="0" smtClean="0"/>
              <a:t> </a:t>
            </a:r>
            <a:r>
              <a:rPr lang="ru-RU" dirty="0" err="1" smtClean="0"/>
              <a:t>жүргізумен айналысатын</a:t>
            </a:r>
            <a:r>
              <a:rPr lang="ru-RU" dirty="0" smtClean="0"/>
              <a:t> </a:t>
            </a:r>
            <a:r>
              <a:rPr lang="ru-RU" dirty="0" err="1" smtClean="0"/>
              <a:t>ғылыми кешендер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табылатын</a:t>
            </a:r>
            <a:r>
              <a:rPr lang="ru-RU" dirty="0" smtClean="0"/>
              <a:t> </a:t>
            </a:r>
            <a:r>
              <a:rPr lang="ru-RU" dirty="0" err="1" smtClean="0"/>
              <a:t>университеттер</a:t>
            </a:r>
            <a:r>
              <a:rPr lang="ru-RU" dirty="0" smtClean="0"/>
              <a:t> </a:t>
            </a:r>
            <a:r>
              <a:rPr lang="ru-RU" dirty="0" err="1" smtClean="0"/>
              <a:t>ерекше</a:t>
            </a:r>
            <a:r>
              <a:rPr lang="ru-RU" dirty="0" smtClean="0"/>
              <a:t> </a:t>
            </a:r>
            <a:r>
              <a:rPr lang="ru-RU" dirty="0" err="1" smtClean="0"/>
              <a:t>рөл атқарады.</a:t>
            </a:r>
            <a:r>
              <a:rPr lang="ru-RU" dirty="0" smtClean="0"/>
              <a:t> </a:t>
            </a:r>
            <a:r>
              <a:rPr lang="ru-RU" dirty="0" err="1" smtClean="0"/>
              <a:t>Қазақстанға индустриямен</a:t>
            </a:r>
            <a:r>
              <a:rPr lang="ru-RU" dirty="0" smtClean="0"/>
              <a:t> </a:t>
            </a:r>
            <a:r>
              <a:rPr lang="ru-RU" dirty="0" err="1" smtClean="0"/>
              <a:t>тығыз байланысты</a:t>
            </a:r>
            <a:r>
              <a:rPr lang="ru-RU" dirty="0" smtClean="0"/>
              <a:t>, </a:t>
            </a:r>
            <a:r>
              <a:rPr lang="ru-RU" dirty="0" err="1" smtClean="0"/>
              <a:t>қуатты білім</a:t>
            </a:r>
            <a:r>
              <a:rPr lang="ru-RU" dirty="0" smtClean="0"/>
              <a:t> беру, </a:t>
            </a:r>
            <a:r>
              <a:rPr lang="ru-RU" dirty="0" err="1" smtClean="0"/>
              <a:t>зерттеу</a:t>
            </a:r>
            <a:r>
              <a:rPr lang="ru-RU" dirty="0" smtClean="0"/>
              <a:t> </a:t>
            </a:r>
            <a:r>
              <a:rPr lang="ru-RU" dirty="0" err="1" smtClean="0"/>
              <a:t>және ғылыми-өндірістік кешендер</a:t>
            </a:r>
            <a:r>
              <a:rPr lang="ru-RU" dirty="0" smtClean="0"/>
              <a:t> </a:t>
            </a:r>
            <a:r>
              <a:rPr lang="ru-RU" dirty="0" err="1" smtClean="0"/>
              <a:t>болып</a:t>
            </a:r>
            <a:r>
              <a:rPr lang="ru-RU" dirty="0" smtClean="0"/>
              <a:t> </a:t>
            </a:r>
            <a:r>
              <a:rPr lang="ru-RU" dirty="0" err="1" smtClean="0"/>
              <a:t>табылатын</a:t>
            </a:r>
            <a:r>
              <a:rPr lang="ru-RU" dirty="0" smtClean="0"/>
              <a:t> </a:t>
            </a:r>
            <a:r>
              <a:rPr lang="ru-RU" dirty="0" err="1" smtClean="0"/>
              <a:t>элиталық университеттер</a:t>
            </a:r>
            <a:r>
              <a:rPr lang="ru-RU" dirty="0" smtClean="0"/>
              <a:t> </a:t>
            </a:r>
            <a:r>
              <a:rPr lang="ru-RU" dirty="0" err="1" smtClean="0"/>
              <a:t>қажет.</a:t>
            </a:r>
            <a:r>
              <a:rPr lang="ru-RU" dirty="0" smtClean="0"/>
              <a:t> Осы </a:t>
            </a:r>
            <a:r>
              <a:rPr lang="ru-RU" dirty="0" err="1" smtClean="0"/>
              <a:t>тәжірибені ескере</a:t>
            </a:r>
            <a:r>
              <a:rPr lang="ru-RU" dirty="0" smtClean="0"/>
              <a:t> </a:t>
            </a:r>
            <a:r>
              <a:rPr lang="ru-RU" dirty="0" err="1" smtClean="0"/>
              <a:t>отырып</a:t>
            </a:r>
            <a:r>
              <a:rPr lang="ru-RU" dirty="0" smtClean="0"/>
              <a:t>, </a:t>
            </a:r>
            <a:r>
              <a:rPr lang="ru-RU" dirty="0" err="1" smtClean="0"/>
              <a:t>Астанада</a:t>
            </a:r>
            <a:r>
              <a:rPr lang="ru-RU" dirty="0" smtClean="0"/>
              <a:t> </a:t>
            </a:r>
            <a:r>
              <a:rPr lang="ru-RU" dirty="0" err="1" smtClean="0"/>
              <a:t>халықаралық деңгейдегі жаңа </a:t>
            </a:r>
            <a:r>
              <a:rPr lang="ru-RU" dirty="0" smtClean="0"/>
              <a:t>университет </a:t>
            </a:r>
            <a:r>
              <a:rPr lang="ru-RU" dirty="0" err="1" smtClean="0"/>
              <a:t>құру туралы</a:t>
            </a:r>
            <a:r>
              <a:rPr lang="ru-RU" dirty="0" smtClean="0"/>
              <a:t> </a:t>
            </a:r>
            <a:r>
              <a:rPr lang="ru-RU" dirty="0" err="1" smtClean="0"/>
              <a:t>шешім</a:t>
            </a:r>
            <a:r>
              <a:rPr lang="ru-RU" dirty="0" smtClean="0"/>
              <a:t> </a:t>
            </a:r>
            <a:r>
              <a:rPr lang="ru-RU" dirty="0" err="1" smtClean="0"/>
              <a:t>қабылданды</a:t>
            </a:r>
            <a:r>
              <a:rPr lang="ru-RU" dirty="0" smtClean="0"/>
              <a:t>. </a:t>
            </a:r>
            <a:r>
              <a:rPr lang="ru-RU" dirty="0" err="1" smtClean="0"/>
              <a:t>Уақыт өте келе</a:t>
            </a:r>
            <a:r>
              <a:rPr lang="ru-RU" dirty="0" smtClean="0"/>
              <a:t> </a:t>
            </a:r>
            <a:r>
              <a:rPr lang="ru-RU" dirty="0" err="1" smtClean="0"/>
              <a:t>Алматыда</a:t>
            </a:r>
            <a:r>
              <a:rPr lang="ru-RU" dirty="0" smtClean="0"/>
              <a:t> да </a:t>
            </a:r>
            <a:r>
              <a:rPr lang="ru-RU" dirty="0" err="1" smtClean="0"/>
              <a:t>жаңа </a:t>
            </a:r>
            <a:r>
              <a:rPr lang="ru-RU" dirty="0" smtClean="0"/>
              <a:t>университет </a:t>
            </a:r>
            <a:r>
              <a:rPr lang="ru-RU" dirty="0" err="1" smtClean="0"/>
              <a:t>құру жоспары</a:t>
            </a:r>
            <a:r>
              <a:rPr lang="ru-RU" dirty="0" smtClean="0"/>
              <a:t> бар. </a:t>
            </a:r>
            <a:r>
              <a:rPr lang="ru-RU" dirty="0" err="1" smtClean="0"/>
              <a:t>Елдің осындай</a:t>
            </a:r>
            <a:r>
              <a:rPr lang="ru-RU" dirty="0" smtClean="0"/>
              <a:t> </a:t>
            </a:r>
            <a:r>
              <a:rPr lang="ru-RU" dirty="0" err="1" smtClean="0"/>
              <a:t>деңгейге көтерілуге қабілетті қазіргі </a:t>
            </a:r>
            <a:r>
              <a:rPr lang="ru-RU" dirty="0" smtClean="0"/>
              <a:t>бар аса </a:t>
            </a:r>
            <a:r>
              <a:rPr lang="ru-RU" dirty="0" err="1" smtClean="0"/>
              <a:t>университеттердің әлеуетін зерттеу</a:t>
            </a:r>
            <a:r>
              <a:rPr lang="ru-RU" dirty="0" smtClean="0"/>
              <a:t> </a:t>
            </a:r>
            <a:r>
              <a:rPr lang="ru-RU" dirty="0" err="1" smtClean="0"/>
              <a:t>керек</a:t>
            </a:r>
            <a:r>
              <a:rPr lang="ru-RU" dirty="0" smtClean="0"/>
              <a:t>. </a:t>
            </a:r>
            <a:r>
              <a:rPr lang="ru-RU" dirty="0" err="1" smtClean="0"/>
              <a:t>Біздің университеттердің құрылымында </a:t>
            </a:r>
            <a:r>
              <a:rPr lang="ru-RU" dirty="0" smtClean="0"/>
              <a:t>химия, физика, </a:t>
            </a:r>
            <a:r>
              <a:rPr lang="ru-RU" dirty="0" err="1" smtClean="0"/>
              <a:t>химиялық </a:t>
            </a:r>
            <a:r>
              <a:rPr lang="ru-RU" dirty="0" smtClean="0"/>
              <a:t>технология, экономика </a:t>
            </a:r>
            <a:r>
              <a:rPr lang="ru-RU" dirty="0" err="1" smtClean="0"/>
              <a:t>саласындағы жоғарғы білікті</a:t>
            </a:r>
            <a:r>
              <a:rPr lang="ru-RU" dirty="0" smtClean="0"/>
              <a:t> </a:t>
            </a:r>
            <a:r>
              <a:rPr lang="ru-RU" dirty="0" err="1" smtClean="0"/>
              <a:t>мамандар</a:t>
            </a:r>
            <a:r>
              <a:rPr lang="ru-RU" dirty="0" smtClean="0"/>
              <a:t> </a:t>
            </a:r>
            <a:r>
              <a:rPr lang="ru-RU" dirty="0" err="1" smtClean="0"/>
              <a:t>болуы</a:t>
            </a:r>
            <a:r>
              <a:rPr lang="ru-RU" dirty="0" smtClean="0"/>
              <a:t> </a:t>
            </a:r>
            <a:r>
              <a:rPr lang="ru-RU" dirty="0" err="1" smtClean="0"/>
              <a:t>тиіс</a:t>
            </a:r>
            <a:r>
              <a:rPr lang="ru-RU" dirty="0" smtClean="0"/>
              <a:t>. </a:t>
            </a:r>
            <a:r>
              <a:rPr lang="ru-RU" dirty="0" err="1" smtClean="0"/>
              <a:t>Мамандардың осындай</a:t>
            </a:r>
            <a:r>
              <a:rPr lang="ru-RU" dirty="0" smtClean="0"/>
              <a:t> </a:t>
            </a:r>
            <a:r>
              <a:rPr lang="ru-RU" dirty="0" err="1" smtClean="0"/>
              <a:t>байланысы</a:t>
            </a:r>
            <a:r>
              <a:rPr lang="ru-RU" dirty="0" smtClean="0"/>
              <a:t> Массачусетс, Калифорния </a:t>
            </a:r>
            <a:r>
              <a:rPr lang="ru-RU" dirty="0" err="1" smtClean="0"/>
              <a:t>және </a:t>
            </a:r>
            <a:r>
              <a:rPr lang="ru-RU" dirty="0" smtClean="0"/>
              <a:t>Токио </a:t>
            </a:r>
            <a:r>
              <a:rPr lang="ru-RU" dirty="0" err="1" smtClean="0"/>
              <a:t>институттарының әлемдегі үздік инсти-туттарға айналуына</a:t>
            </a:r>
            <a:r>
              <a:rPr lang="ru-RU" dirty="0" smtClean="0"/>
              <a:t> </a:t>
            </a:r>
            <a:r>
              <a:rPr lang="ru-RU" dirty="0" err="1" smtClean="0"/>
              <a:t>мүмкіндік берді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429784" y="1928802"/>
            <a:ext cx="8229600" cy="1219200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  <p:transition spd="slow" advTm="18000">
    <p:dissolv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596" y="3143248"/>
            <a:ext cx="8229600" cy="3429024"/>
          </a:xfrm>
        </p:spPr>
        <p:txBody>
          <a:bodyPr>
            <a:normAutofit fontScale="85000" lnSpcReduction="20000"/>
          </a:bodyPr>
          <a:lstStyle/>
          <a:p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Барлық жоғары оқу орындарында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математикалық бағыттағы қолданбалы кафедраларда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дәріс 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беру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деңгейін сапалық тұрғыда өзгерту керек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.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Мәліметтерді талдаудың математикалық әдістерін бәрі 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де –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инженерлер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,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экономистер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,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заңгерлер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,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құрылысшылар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,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мемлекет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қайраткерлері меңгеруі тиіс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.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Әлемдік 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практика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көрсеткеніндей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,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кадрлардың математикалық әзірлігінің жоғары деңгейі барлық салаларда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сапалық секірісті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 </a:t>
            </a:r>
            <a:r>
              <a:rPr lang="ru-RU" sz="3200" dirty="0" err="1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қамтамасыз етеді</a:t>
            </a:r>
            <a:r>
              <a:rPr lang="ru-RU" sz="3200" dirty="0" smtClean="0">
                <a:solidFill>
                  <a:schemeClr val="accent6">
                    <a:lumMod val="40000"/>
                    <a:lumOff val="60000"/>
                  </a:schemeClr>
                </a:solidFill>
              </a:rPr>
              <a:t>.</a:t>
            </a:r>
          </a:p>
          <a:p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429784" y="1857364"/>
            <a:ext cx="8229600" cy="1219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429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596" y="285728"/>
            <a:ext cx="8286808" cy="2819400"/>
          </a:xfrm>
          <a:prstGeom prst="rect">
            <a:avLst/>
          </a:prstGeom>
        </p:spPr>
      </p:pic>
    </p:spTree>
  </p:cSld>
  <p:clrMapOvr>
    <a:masterClrMapping/>
  </p:clrMapOvr>
  <p:transition spd="slow" advTm="13000">
    <p:wipe dir="u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5143504" y="285728"/>
            <a:ext cx="3543296" cy="6215106"/>
          </a:xfrm>
        </p:spPr>
        <p:txBody>
          <a:bodyPr>
            <a:normAutofit lnSpcReduction="10000"/>
          </a:bodyPr>
          <a:lstStyle/>
          <a:p>
            <a:r>
              <a:rPr lang="ru-RU" dirty="0" err="1" smtClean="0"/>
              <a:t>Білімді</a:t>
            </a:r>
            <a:r>
              <a:rPr lang="ru-RU" dirty="0" smtClean="0"/>
              <a:t>, </a:t>
            </a:r>
            <a:r>
              <a:rPr lang="ru-RU" dirty="0" err="1" smtClean="0"/>
              <a:t>салауатты</a:t>
            </a:r>
            <a:r>
              <a:rPr lang="ru-RU" dirty="0" smtClean="0"/>
              <a:t> </a:t>
            </a:r>
            <a:r>
              <a:rPr lang="ru-RU" dirty="0" err="1" smtClean="0"/>
              <a:t>адамдар</a:t>
            </a:r>
            <a:r>
              <a:rPr lang="ru-RU" dirty="0" smtClean="0"/>
              <a:t> – </a:t>
            </a:r>
            <a:r>
              <a:rPr lang="ru-RU" dirty="0" err="1" smtClean="0"/>
              <a:t>бұл </a:t>
            </a:r>
            <a:r>
              <a:rPr lang="ru-RU" dirty="0" smtClean="0"/>
              <a:t>ХХІ </a:t>
            </a:r>
            <a:r>
              <a:rPr lang="ru-RU" dirty="0" err="1" smtClean="0"/>
              <a:t>ғасырда адамзат</a:t>
            </a:r>
            <a:r>
              <a:rPr lang="ru-RU" dirty="0" smtClean="0"/>
              <a:t> </a:t>
            </a:r>
            <a:r>
              <a:rPr lang="ru-RU" dirty="0" err="1" smtClean="0"/>
              <a:t>дамуының негізгі</a:t>
            </a:r>
            <a:r>
              <a:rPr lang="ru-RU" dirty="0" smtClean="0"/>
              <a:t> </a:t>
            </a:r>
            <a:r>
              <a:rPr lang="ru-RU" dirty="0" err="1" smtClean="0"/>
              <a:t>қозғаушы күші</a:t>
            </a:r>
            <a:r>
              <a:rPr lang="ru-RU" dirty="0" smtClean="0"/>
              <a:t>. </a:t>
            </a:r>
            <a:r>
              <a:rPr lang="ru-RU" dirty="0" err="1" smtClean="0"/>
              <a:t>Реформалардың алдыңғы шебінде</a:t>
            </a:r>
            <a:r>
              <a:rPr lang="ru-RU" dirty="0" smtClean="0"/>
              <a:t> </a:t>
            </a:r>
            <a:r>
              <a:rPr lang="ru-RU" dirty="0" err="1" smtClean="0"/>
              <a:t>жастар</a:t>
            </a:r>
            <a:r>
              <a:rPr lang="ru-RU" dirty="0" smtClean="0"/>
              <a:t> </a:t>
            </a:r>
            <a:r>
              <a:rPr lang="ru-RU" dirty="0" err="1" smtClean="0"/>
              <a:t>болуы</a:t>
            </a:r>
            <a:r>
              <a:rPr lang="ru-RU" dirty="0" smtClean="0"/>
              <a:t> </a:t>
            </a:r>
            <a:r>
              <a:rPr lang="ru-RU" dirty="0" err="1" smtClean="0"/>
              <a:t>тиіс</a:t>
            </a:r>
            <a:r>
              <a:rPr lang="ru-RU" dirty="0" smtClean="0"/>
              <a:t>, </a:t>
            </a:r>
            <a:r>
              <a:rPr lang="ru-RU" dirty="0" err="1" smtClean="0"/>
              <a:t>нақ </a:t>
            </a:r>
            <a:r>
              <a:rPr lang="ru-RU" dirty="0" smtClean="0"/>
              <a:t>осы </a:t>
            </a:r>
            <a:r>
              <a:rPr lang="ru-RU" dirty="0" err="1" smtClean="0"/>
              <a:t>жастардың күш-жігерімен бастамашылдығы</a:t>
            </a:r>
            <a:r>
              <a:rPr lang="ru-RU" dirty="0" smtClean="0"/>
              <a:t>, </a:t>
            </a:r>
            <a:r>
              <a:rPr lang="ru-RU" dirty="0" err="1" smtClean="0"/>
              <a:t>олардың болашаққа ұмтылысын көп ретте</a:t>
            </a:r>
            <a:r>
              <a:rPr lang="ru-RU" dirty="0" smtClean="0"/>
              <a:t> </a:t>
            </a:r>
            <a:r>
              <a:rPr lang="ru-RU" dirty="0" err="1" smtClean="0"/>
              <a:t>біздің бастамалар</a:t>
            </a:r>
            <a:r>
              <a:rPr lang="ru-RU" dirty="0" smtClean="0"/>
              <a:t> </a:t>
            </a:r>
            <a:r>
              <a:rPr lang="ru-RU" dirty="0" err="1" smtClean="0"/>
              <a:t>табыстылы-ғының кепіліне</a:t>
            </a:r>
            <a:r>
              <a:rPr lang="ru-RU" dirty="0" smtClean="0"/>
              <a:t> </a:t>
            </a:r>
            <a:r>
              <a:rPr lang="ru-RU" dirty="0" err="1" smtClean="0"/>
              <a:t>айналды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9501222" y="2857496"/>
            <a:ext cx="8229600" cy="12192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" name="Рисунок 3" descr="images (2)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158" y="928670"/>
            <a:ext cx="4786346" cy="4857784"/>
          </a:xfrm>
          <a:prstGeom prst="rect">
            <a:avLst/>
          </a:prstGeom>
        </p:spPr>
      </p:pic>
    </p:spTree>
  </p:cSld>
  <p:clrMapOvr>
    <a:masterClrMapping/>
  </p:clrMapOvr>
  <p:transition spd="slow" advTm="11000">
    <p:newsflash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Бумажная">
  <a:themeElements>
    <a:clrScheme name="Бумажная">
      <a:dk1>
        <a:sysClr val="windowText" lastClr="000000"/>
      </a:dk1>
      <a:lt1>
        <a:sysClr val="window" lastClr="FFFFFF"/>
      </a:lt1>
      <a:dk2>
        <a:srgbClr val="444D26"/>
      </a:dk2>
      <a:lt2>
        <a:srgbClr val="FEFAC9"/>
      </a:lt2>
      <a:accent1>
        <a:srgbClr val="A5B592"/>
      </a:accent1>
      <a:accent2>
        <a:srgbClr val="F3A447"/>
      </a:accent2>
      <a:accent3>
        <a:srgbClr val="E7BC29"/>
      </a:accent3>
      <a:accent4>
        <a:srgbClr val="D092A7"/>
      </a:accent4>
      <a:accent5>
        <a:srgbClr val="9C85C0"/>
      </a:accent5>
      <a:accent6>
        <a:srgbClr val="809EC2"/>
      </a:accent6>
      <a:hlink>
        <a:srgbClr val="8E58B6"/>
      </a:hlink>
      <a:folHlink>
        <a:srgbClr val="7F6F6F"/>
      </a:folHlink>
    </a:clrScheme>
    <a:fontScheme name="Бумажная">
      <a:maj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onstantia"/>
        <a:ea typeface=""/>
        <a:cs typeface=""/>
        <a:font script="Jpan" typeface="HG明朝E"/>
        <a:font script="Hang" typeface="궁서"/>
        <a:font script="Hans" typeface="华文新魏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Бумажная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63000"/>
                <a:tint val="82000"/>
              </a:schemeClr>
              <a:schemeClr val="phClr">
                <a:tint val="10000"/>
                <a:satMod val="400000"/>
              </a:schemeClr>
            </a:duotone>
          </a:blip>
          <a:tile tx="0" ty="0" sx="40000" sy="40000" flip="none" algn="tl"/>
        </a:blipFill>
        <a:blipFill>
          <a:blip xmlns:r="http://schemas.openxmlformats.org/officeDocument/2006/relationships" r:embed="rId1">
            <a:duotone>
              <a:schemeClr val="phClr">
                <a:shade val="40000"/>
              </a:schemeClr>
              <a:schemeClr val="phClr">
                <a:tint val="42000"/>
              </a:schemeClr>
            </a:duotone>
          </a:blip>
          <a:tile tx="0" ty="0" sx="40000" sy="4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  <a:ln w="635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rotWithShape="0">
              <a:srgbClr val="000000">
                <a:alpha val="50000"/>
              </a:srgbClr>
            </a:outerShdw>
            <a:softEdge rad="12700"/>
          </a:effectLst>
        </a:effectStyle>
        <a:effectStyle>
          <a:effectLst>
            <a:outerShdw blurRad="95000" algn="tl" rotWithShape="0">
              <a:srgbClr val="000000">
                <a:alpha val="50000"/>
              </a:srgbClr>
            </a:outerShdw>
          </a:effectLst>
          <a:scene3d>
            <a:camera prst="orthographicFront"/>
            <a:lightRig rig="soft" dir="t">
              <a:rot lat="0" lon="0" rev="18000000"/>
            </a:lightRig>
          </a:scene3d>
          <a:sp3d prstMaterial="dkEdge">
            <a:bevelT w="73660" h="44450" prst="riblet"/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55000"/>
                <a:alpha val="20000"/>
              </a:schemeClr>
              <a:schemeClr val="phClr">
                <a:tint val="40000"/>
                <a:shade val="90000"/>
                <a:satMod val="60000"/>
                <a:alpha val="20000"/>
              </a:schemeClr>
            </a:duotone>
          </a:blip>
          <a:tile tx="0" ty="0" sx="58000" sy="38000" flip="none" algn="tl"/>
        </a:blipFill>
        <a:blipFill>
          <a:blip xmlns:r="http://schemas.openxmlformats.org/officeDocument/2006/relationships" r:embed="rId2">
            <a:duotone>
              <a:schemeClr val="phClr">
                <a:shade val="12000"/>
                <a:satMod val="240000"/>
              </a:schemeClr>
              <a:schemeClr val="phClr">
                <a:tint val="6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Paper</Template>
  <TotalTime>19</TotalTime>
  <Words>563</Words>
  <PresentationFormat>Экран (4:3)</PresentationFormat>
  <Paragraphs>13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Бумажная</vt:lpstr>
      <vt:lpstr>                      Қазақстан жаһандану  дәуірінде.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            Қазақстан жаһандану  дәуірінде. </dc:title>
  <cp:lastModifiedBy>Admin</cp:lastModifiedBy>
  <cp:revision>5</cp:revision>
  <dcterms:modified xsi:type="dcterms:W3CDTF">2013-01-13T13:06:38Z</dcterms:modified>
</cp:coreProperties>
</file>